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6">
  <p:sldMasterIdLst>
    <p:sldMasterId id="2147483650" r:id="rId1"/>
    <p:sldMasterId id="2147484049" r:id="rId2"/>
  </p:sldMasterIdLst>
  <p:notesMasterIdLst>
    <p:notesMasterId r:id="rId7"/>
  </p:notesMasterIdLst>
  <p:handoutMasterIdLst>
    <p:handoutMasterId r:id="rId8"/>
  </p:handoutMasterIdLst>
  <p:sldIdLst>
    <p:sldId id="593" r:id="rId3"/>
    <p:sldId id="590" r:id="rId4"/>
    <p:sldId id="595" r:id="rId5"/>
    <p:sldId id="596" r:id="rId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C2C84"/>
    <a:srgbClr val="181848"/>
    <a:srgbClr val="000000"/>
    <a:srgbClr val="FF3300"/>
    <a:srgbClr val="390EB2"/>
    <a:srgbClr val="827357"/>
    <a:srgbClr val="00A4DE"/>
    <a:srgbClr val="FF8E1D"/>
    <a:srgbClr val="EE7700"/>
    <a:srgbClr val="E271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—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8A107856-5554-42FB-B03E-39F5DBC370BA}" styleName="Средний стиль 4 — акцент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32" autoAdjust="0"/>
    <p:restoredTop sz="99288" autoAdjust="0"/>
  </p:normalViewPr>
  <p:slideViewPr>
    <p:cSldViewPr>
      <p:cViewPr varScale="1">
        <p:scale>
          <a:sx n="91" d="100"/>
          <a:sy n="91" d="100"/>
        </p:scale>
        <p:origin x="1380" y="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5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1C18A59-AC3C-4236-A774-9FB4BBCF8A6F}" type="datetimeFigureOut">
              <a:rPr lang="ru-RU" smtClean="0"/>
              <a:pPr/>
              <a:t>26.03.2021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5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BC10F4C-4446-4DDF-A766-A933C81E5B5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818362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5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32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1413" y="684213"/>
            <a:ext cx="4575175" cy="34305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584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1" y="4343399"/>
            <a:ext cx="5486400" cy="41148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3584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584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5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42D2401-D2F1-4239-AE03-EA9BD7A8A76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40266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42D2401-D2F1-4239-AE03-EA9BD7A8A764}" type="slidenum">
              <a:rPr lang="ru-RU" smtClean="0"/>
              <a:pPr>
                <a:defRPr/>
              </a:pPr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762221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42D2401-D2F1-4239-AE03-EA9BD7A8A764}" type="slidenum">
              <a:rPr lang="ru-RU" smtClean="0"/>
              <a:pPr>
                <a:defRPr/>
              </a:pPr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6218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843213" y="2295525"/>
            <a:ext cx="6202362" cy="1470025"/>
          </a:xfrm>
        </p:spPr>
        <p:txBody>
          <a:bodyPr/>
          <a:lstStyle>
            <a:lvl1pPr>
              <a:defRPr sz="3600"/>
            </a:lvl1pPr>
          </a:lstStyle>
          <a:p>
            <a:pPr lvl="0"/>
            <a:r>
              <a:rPr lang="ru-RU" noProof="0" smtClean="0"/>
              <a:t>Заголовок</a:t>
            </a:r>
            <a:br>
              <a:rPr lang="ru-RU" noProof="0" smtClean="0"/>
            </a:br>
            <a:r>
              <a:rPr lang="ru-RU" noProof="0" smtClean="0"/>
              <a:t>Слайда-разделителя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</p:spTree>
    <p:extLst>
      <p:ext uri="{BB962C8B-B14F-4D97-AF65-F5344CB8AC3E}">
        <p14:creationId xmlns:p14="http://schemas.microsoft.com/office/powerpoint/2010/main" val="33135560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FFE829-6A19-4F26-98D0-6050C709908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17828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072313" y="115888"/>
            <a:ext cx="2071687" cy="5761037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52488" y="115888"/>
            <a:ext cx="6067425" cy="57610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D1106A-F65D-4706-81B6-4C3D0CFF2B5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837907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843213" y="2295525"/>
            <a:ext cx="6202362" cy="1470025"/>
          </a:xfrm>
        </p:spPr>
        <p:txBody>
          <a:bodyPr/>
          <a:lstStyle>
            <a:lvl1pPr>
              <a:defRPr sz="3600"/>
            </a:lvl1pPr>
          </a:lstStyle>
          <a:p>
            <a:pPr lvl="0"/>
            <a:r>
              <a:rPr lang="ru-RU" noProof="0" smtClean="0"/>
              <a:t>Заголовок</a:t>
            </a:r>
            <a:br>
              <a:rPr lang="ru-RU" noProof="0" smtClean="0"/>
            </a:br>
            <a:r>
              <a:rPr lang="ru-RU" noProof="0" smtClean="0"/>
              <a:t>Слайда-разделителя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</p:spTree>
    <p:extLst>
      <p:ext uri="{BB962C8B-B14F-4D97-AF65-F5344CB8AC3E}">
        <p14:creationId xmlns:p14="http://schemas.microsoft.com/office/powerpoint/2010/main" val="365606608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30E085-8C62-4BCE-9B49-AB0F155AB530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891860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5C730F-A633-4893-AA33-57FF3713E934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507096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52488" y="1949450"/>
            <a:ext cx="3846512" cy="39274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851400" y="1949450"/>
            <a:ext cx="3846513" cy="39274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1D758B-0193-4D44-B8B0-932EB360A36C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91682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B1971D-A8F3-47D2-87B6-C757A4803D21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343117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8ED9A2-F6B8-4C78-A329-7480281AE499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090468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A0E4BE-5852-4A27-B043-C19FEB777761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448759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285947-D4B4-452F-A026-5EFAE94728E0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7865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30E085-8C62-4BCE-9B49-AB0F155AB53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050357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6643FA-FAB7-4E80-BD7C-97E7CC7A88C0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229915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FFE829-6A19-4F26-98D0-6050C7099085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438729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072313" y="115888"/>
            <a:ext cx="2071687" cy="5761037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52488" y="115888"/>
            <a:ext cx="6067425" cy="57610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D1106A-F65D-4706-81B6-4C3D0CFF2B53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28058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5C730F-A633-4893-AA33-57FF3713E93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35344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52488" y="1949450"/>
            <a:ext cx="3846512" cy="39274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851400" y="1949450"/>
            <a:ext cx="3846513" cy="39274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1D758B-0193-4D44-B8B0-932EB360A36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11113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B1971D-A8F3-47D2-87B6-C757A4803D2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61406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8ED9A2-F6B8-4C78-A329-7480281AE49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80472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A0E4BE-5852-4A27-B043-C19FEB77776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54499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285947-D4B4-452F-A026-5EFAE94728E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87416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6643FA-FAB7-4E80-BD7C-97E7CC7A88C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74720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4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11588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Заголовок</a:t>
            </a:r>
            <a:br>
              <a:rPr lang="ru-RU" smtClean="0"/>
            </a:br>
            <a:r>
              <a:rPr lang="ru-RU" smtClean="0"/>
              <a:t>Можно в две строки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52488" y="1949450"/>
            <a:ext cx="7845425" cy="3927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27088" y="6365875"/>
            <a:ext cx="8382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2200">
                <a:solidFill>
                  <a:schemeClr val="bg1"/>
                </a:solidFill>
                <a:latin typeface="Arial" charset="0"/>
              </a:defRPr>
            </a:lvl1pPr>
          </a:lstStyle>
          <a:p>
            <a:pPr>
              <a:defRPr/>
            </a:pPr>
            <a:fld id="{AD37614A-ABD1-47EA-8CC8-0F364818491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87" r:id="rId1"/>
    <p:sldLayoutId id="2147483808" r:id="rId2"/>
    <p:sldLayoutId id="2147483809" r:id="rId3"/>
    <p:sldLayoutId id="2147483810" r:id="rId4"/>
    <p:sldLayoutId id="2147483811" r:id="rId5"/>
    <p:sldLayoutId id="2147483812" r:id="rId6"/>
    <p:sldLayoutId id="2147483813" r:id="rId7"/>
    <p:sldLayoutId id="2147483814" r:id="rId8"/>
    <p:sldLayoutId id="2147483815" r:id="rId9"/>
    <p:sldLayoutId id="2147483816" r:id="rId10"/>
    <p:sldLayoutId id="2147483817" r:id="rId1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2C2C84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2C2C84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2C2C84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2C2C84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2C2C84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rgbClr val="2C2C84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rgbClr val="2C2C84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rgbClr val="2C2C84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rgbClr val="2C2C84"/>
          </a:solidFill>
          <a:latin typeface="Arial" charset="0"/>
        </a:defRPr>
      </a:lvl9pPr>
    </p:titleStyle>
    <p:bodyStyle>
      <a:lvl1pPr marL="266700" indent="-266700" algn="l" rtl="0" eaLnBrk="0" fontAlgn="base" hangingPunct="0">
        <a:spcBef>
          <a:spcPct val="20000"/>
        </a:spcBef>
        <a:spcAft>
          <a:spcPct val="0"/>
        </a:spcAft>
        <a:buBlip>
          <a:blip r:embed="rId14"/>
        </a:buBlip>
        <a:defRPr sz="2200">
          <a:solidFill>
            <a:srgbClr val="2C2C84"/>
          </a:solidFill>
          <a:latin typeface="+mn-lt"/>
          <a:ea typeface="+mn-ea"/>
          <a:cs typeface="+mn-cs"/>
        </a:defRPr>
      </a:lvl1pPr>
      <a:lvl2pPr marL="712788" indent="-180975" algn="l" rtl="0" eaLnBrk="0" fontAlgn="base" hangingPunct="0">
        <a:spcBef>
          <a:spcPct val="20000"/>
        </a:spcBef>
        <a:spcAft>
          <a:spcPct val="0"/>
        </a:spcAft>
        <a:buChar char="–"/>
        <a:defRPr sz="2200">
          <a:solidFill>
            <a:srgbClr val="2C2C84"/>
          </a:solidFill>
          <a:latin typeface="+mn-lt"/>
        </a:defRPr>
      </a:lvl2pPr>
      <a:lvl3pPr marL="1235075" indent="-228600" algn="l" rtl="0" eaLnBrk="0" fontAlgn="base" hangingPunct="0">
        <a:spcBef>
          <a:spcPct val="20000"/>
        </a:spcBef>
        <a:spcAft>
          <a:spcPct val="0"/>
        </a:spcAft>
        <a:buChar char="•"/>
        <a:defRPr sz="2200">
          <a:solidFill>
            <a:srgbClr val="2C2C84"/>
          </a:solidFill>
          <a:latin typeface="+mn-lt"/>
        </a:defRPr>
      </a:lvl3pPr>
      <a:lvl4pPr marL="1643063" indent="-228600" algn="l" rtl="0" eaLnBrk="0" fontAlgn="base" hangingPunct="0">
        <a:spcBef>
          <a:spcPct val="20000"/>
        </a:spcBef>
        <a:spcAft>
          <a:spcPct val="0"/>
        </a:spcAft>
        <a:buChar char="–"/>
        <a:defRPr sz="2200">
          <a:solidFill>
            <a:srgbClr val="2C2C84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200">
          <a:solidFill>
            <a:srgbClr val="2C2C84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200">
          <a:solidFill>
            <a:srgbClr val="2C2C84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200">
          <a:solidFill>
            <a:srgbClr val="2C2C84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200">
          <a:solidFill>
            <a:srgbClr val="2C2C84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200">
          <a:solidFill>
            <a:srgbClr val="2C2C84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11588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Заголовок</a:t>
            </a:r>
            <a:br>
              <a:rPr lang="ru-RU" smtClean="0"/>
            </a:br>
            <a:r>
              <a:rPr lang="ru-RU" smtClean="0"/>
              <a:t>Можно в две строки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52488" y="1949450"/>
            <a:ext cx="7845425" cy="3927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27088" y="6365875"/>
            <a:ext cx="8382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2200">
                <a:solidFill>
                  <a:schemeClr val="bg1"/>
                </a:solidFill>
                <a:latin typeface="Arial" charset="0"/>
              </a:defRPr>
            </a:lvl1pPr>
          </a:lstStyle>
          <a:p>
            <a:pPr>
              <a:defRPr/>
            </a:pPr>
            <a:fld id="{AD37614A-ABD1-47EA-8CC8-0F364818491C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51341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50" r:id="rId1"/>
    <p:sldLayoutId id="2147484051" r:id="rId2"/>
    <p:sldLayoutId id="2147484052" r:id="rId3"/>
    <p:sldLayoutId id="2147484053" r:id="rId4"/>
    <p:sldLayoutId id="2147484054" r:id="rId5"/>
    <p:sldLayoutId id="2147484055" r:id="rId6"/>
    <p:sldLayoutId id="2147484056" r:id="rId7"/>
    <p:sldLayoutId id="2147484057" r:id="rId8"/>
    <p:sldLayoutId id="2147484058" r:id="rId9"/>
    <p:sldLayoutId id="2147484059" r:id="rId10"/>
    <p:sldLayoutId id="2147484060" r:id="rId1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2C2C84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2C2C84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2C2C84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2C2C84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2C2C84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rgbClr val="2C2C84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rgbClr val="2C2C84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rgbClr val="2C2C84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rgbClr val="2C2C84"/>
          </a:solidFill>
          <a:latin typeface="Arial" charset="0"/>
        </a:defRPr>
      </a:lvl9pPr>
    </p:titleStyle>
    <p:bodyStyle>
      <a:lvl1pPr marL="266700" indent="-266700" algn="l" rtl="0" eaLnBrk="0" fontAlgn="base" hangingPunct="0">
        <a:spcBef>
          <a:spcPct val="20000"/>
        </a:spcBef>
        <a:spcAft>
          <a:spcPct val="0"/>
        </a:spcAft>
        <a:buBlip>
          <a:blip r:embed="rId14"/>
        </a:buBlip>
        <a:defRPr sz="2200">
          <a:solidFill>
            <a:srgbClr val="2C2C84"/>
          </a:solidFill>
          <a:latin typeface="+mn-lt"/>
          <a:ea typeface="+mn-ea"/>
          <a:cs typeface="+mn-cs"/>
        </a:defRPr>
      </a:lvl1pPr>
      <a:lvl2pPr marL="712788" indent="-180975" algn="l" rtl="0" eaLnBrk="0" fontAlgn="base" hangingPunct="0">
        <a:spcBef>
          <a:spcPct val="20000"/>
        </a:spcBef>
        <a:spcAft>
          <a:spcPct val="0"/>
        </a:spcAft>
        <a:buChar char="–"/>
        <a:defRPr sz="2200">
          <a:solidFill>
            <a:srgbClr val="2C2C84"/>
          </a:solidFill>
          <a:latin typeface="+mn-lt"/>
        </a:defRPr>
      </a:lvl2pPr>
      <a:lvl3pPr marL="1235075" indent="-228600" algn="l" rtl="0" eaLnBrk="0" fontAlgn="base" hangingPunct="0">
        <a:spcBef>
          <a:spcPct val="20000"/>
        </a:spcBef>
        <a:spcAft>
          <a:spcPct val="0"/>
        </a:spcAft>
        <a:buChar char="•"/>
        <a:defRPr sz="2200">
          <a:solidFill>
            <a:srgbClr val="2C2C84"/>
          </a:solidFill>
          <a:latin typeface="+mn-lt"/>
        </a:defRPr>
      </a:lvl3pPr>
      <a:lvl4pPr marL="1643063" indent="-228600" algn="l" rtl="0" eaLnBrk="0" fontAlgn="base" hangingPunct="0">
        <a:spcBef>
          <a:spcPct val="20000"/>
        </a:spcBef>
        <a:spcAft>
          <a:spcPct val="0"/>
        </a:spcAft>
        <a:buChar char="–"/>
        <a:defRPr sz="2200">
          <a:solidFill>
            <a:srgbClr val="2C2C84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200">
          <a:solidFill>
            <a:srgbClr val="2C2C84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200">
          <a:solidFill>
            <a:srgbClr val="2C2C84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200">
          <a:solidFill>
            <a:srgbClr val="2C2C84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200">
          <a:solidFill>
            <a:srgbClr val="2C2C84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200">
          <a:solidFill>
            <a:srgbClr val="2C2C84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image" Target="../media/image7.jpeg"/><Relationship Id="rId7" Type="http://schemas.openxmlformats.org/officeDocument/2006/relationships/image" Target="../media/image11.jpeg"/><Relationship Id="rId12" Type="http://schemas.openxmlformats.org/officeDocument/2006/relationships/image" Target="../media/image16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0.jpeg"/><Relationship Id="rId11" Type="http://schemas.openxmlformats.org/officeDocument/2006/relationships/image" Target="../media/image15.jpeg"/><Relationship Id="rId5" Type="http://schemas.openxmlformats.org/officeDocument/2006/relationships/image" Target="../media/image9.jpeg"/><Relationship Id="rId10" Type="http://schemas.openxmlformats.org/officeDocument/2006/relationships/image" Target="../media/image14.jpeg"/><Relationship Id="rId4" Type="http://schemas.openxmlformats.org/officeDocument/2006/relationships/image" Target="../media/image8.jpeg"/><Relationship Id="rId9" Type="http://schemas.openxmlformats.org/officeDocument/2006/relationships/image" Target="../media/image13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17.jpeg"/><Relationship Id="rId7" Type="http://schemas.openxmlformats.org/officeDocument/2006/relationships/image" Target="../media/image2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10" Type="http://schemas.openxmlformats.org/officeDocument/2006/relationships/image" Target="../media/image22.png"/><Relationship Id="rId4" Type="http://schemas.openxmlformats.org/officeDocument/2006/relationships/image" Target="../media/image18.jpeg"/><Relationship Id="rId9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FD23C3B-FD12-4F94-B697-63BD0B77F124}" type="slidenum">
              <a:rPr lang="ru-RU" smtClean="0"/>
              <a:pPr>
                <a:defRPr/>
              </a:pPr>
              <a:t>1</a:t>
            </a:fld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372200" y="60761"/>
            <a:ext cx="2691106" cy="1174057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07504" y="92249"/>
            <a:ext cx="648072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Информационная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справка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Сабинского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муниципального района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проведенным мероприятиям в рамках Года родных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языков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народного единства за 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март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2021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года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97856201"/>
              </p:ext>
            </p:extLst>
          </p:nvPr>
        </p:nvGraphicFramePr>
        <p:xfrm>
          <a:off x="107504" y="1412776"/>
          <a:ext cx="8928992" cy="720080"/>
        </p:xfrm>
        <a:graphic>
          <a:graphicData uri="http://schemas.openxmlformats.org/drawingml/2006/table">
            <a:tbl>
              <a:tblPr firstRow="1" firstCol="1" bandRow="1"/>
              <a:tblGrid>
                <a:gridCol w="1709610">
                  <a:extLst>
                    <a:ext uri="{9D8B030D-6E8A-4147-A177-3AD203B41FA5}">
                      <a16:colId xmlns:a16="http://schemas.microsoft.com/office/drawing/2014/main" val="2597717819"/>
                    </a:ext>
                  </a:extLst>
                </a:gridCol>
                <a:gridCol w="2412057">
                  <a:extLst>
                    <a:ext uri="{9D8B030D-6E8A-4147-A177-3AD203B41FA5}">
                      <a16:colId xmlns:a16="http://schemas.microsoft.com/office/drawing/2014/main" val="3945111511"/>
                    </a:ext>
                  </a:extLst>
                </a:gridCol>
                <a:gridCol w="2094169">
                  <a:extLst>
                    <a:ext uri="{9D8B030D-6E8A-4147-A177-3AD203B41FA5}">
                      <a16:colId xmlns:a16="http://schemas.microsoft.com/office/drawing/2014/main" val="1054966823"/>
                    </a:ext>
                  </a:extLst>
                </a:gridCol>
                <a:gridCol w="2713156">
                  <a:extLst>
                    <a:ext uri="{9D8B030D-6E8A-4147-A177-3AD203B41FA5}">
                      <a16:colId xmlns:a16="http://schemas.microsoft.com/office/drawing/2014/main" val="2400700594"/>
                    </a:ext>
                  </a:extLst>
                </a:gridCol>
              </a:tblGrid>
              <a:tr h="432048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tt-RU" sz="12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Муниципальный</a:t>
                      </a:r>
                      <a:r>
                        <a:rPr lang="tt-RU" sz="1200" baseline="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район</a:t>
                      </a:r>
                      <a:endParaRPr lang="tt-RU" sz="1200" dirty="0" smtClean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tt-RU" sz="12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Всего мероприятий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tt-RU" sz="12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(едини</a:t>
                      </a: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ц)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tt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tt-RU" sz="12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Количество участников (чел.)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tt-RU" sz="12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Доля от общего количества детей (%)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22716012"/>
                  </a:ext>
                </a:extLst>
              </a:tr>
              <a:tr h="288032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Сабинский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147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t-RU" sz="12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3760 </a:t>
                      </a:r>
                      <a:r>
                        <a:rPr lang="tt-RU" sz="12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чел.</a:t>
                      </a:r>
                      <a:endParaRPr lang="ru-RU" sz="1200" dirty="0" smtClean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t-RU" sz="12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100%</a:t>
                      </a:r>
                      <a:endParaRPr lang="ru-RU" sz="1200" dirty="0" smtClean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2858883"/>
              </p:ext>
            </p:extLst>
          </p:nvPr>
        </p:nvGraphicFramePr>
        <p:xfrm>
          <a:off x="107504" y="2246781"/>
          <a:ext cx="8892479" cy="4563709"/>
        </p:xfrm>
        <a:graphic>
          <a:graphicData uri="http://schemas.openxmlformats.org/drawingml/2006/table">
            <a:tbl>
              <a:tblPr firstRow="1" firstCol="1" bandRow="1"/>
              <a:tblGrid>
                <a:gridCol w="605171">
                  <a:extLst>
                    <a:ext uri="{9D8B030D-6E8A-4147-A177-3AD203B41FA5}">
                      <a16:colId xmlns:a16="http://schemas.microsoft.com/office/drawing/2014/main" val="4263517927"/>
                    </a:ext>
                  </a:extLst>
                </a:gridCol>
                <a:gridCol w="1211350">
                  <a:extLst>
                    <a:ext uri="{9D8B030D-6E8A-4147-A177-3AD203B41FA5}">
                      <a16:colId xmlns:a16="http://schemas.microsoft.com/office/drawing/2014/main" val="97294494"/>
                    </a:ext>
                  </a:extLst>
                </a:gridCol>
                <a:gridCol w="712559">
                  <a:extLst>
                    <a:ext uri="{9D8B030D-6E8A-4147-A177-3AD203B41FA5}">
                      <a16:colId xmlns:a16="http://schemas.microsoft.com/office/drawing/2014/main" val="3239467607"/>
                    </a:ext>
                  </a:extLst>
                </a:gridCol>
                <a:gridCol w="6363399">
                  <a:extLst>
                    <a:ext uri="{9D8B030D-6E8A-4147-A177-3AD203B41FA5}">
                      <a16:colId xmlns:a16="http://schemas.microsoft.com/office/drawing/2014/main" val="1022173367"/>
                    </a:ext>
                  </a:extLst>
                </a:gridCol>
              </a:tblGrid>
              <a:tr h="57461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t-RU" sz="12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МО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t-RU" sz="12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Наименование мероприятия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t-RU" sz="12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Кол-во </a:t>
                      </a:r>
                      <a:r>
                        <a:rPr lang="tt-RU" sz="12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участников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Информация</a:t>
                      </a:r>
                      <a:r>
                        <a:rPr lang="ru-RU" sz="1200" baseline="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о мероприятии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11141137"/>
                  </a:ext>
                </a:extLst>
              </a:tr>
              <a:tr h="1252898">
                <a:tc rowSpan="4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t-RU" sz="12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Сабинский</a:t>
                      </a:r>
                      <a:r>
                        <a:rPr lang="tt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II Республиканский фестиваль «Калейдоскоп культур»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(5марта, 2021)</a:t>
                      </a:r>
                      <a:endParaRPr lang="ru-R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t-R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320</a:t>
                      </a:r>
                      <a:endParaRPr lang="ru-RU" sz="12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endParaRPr lang="ru-R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На фестивале участвовали обучающиеся и педагоги образовательных организаций Республики Татарстан, иностранные студенты и преподаватели Института филологии и межкультурных коммуникаций ФГАОУ ВО «Казанский (Приволжский) федеральный университет». Участники получили возможность познакомиться с иноязычной культурой, языком, традициями и обычаями разных народов, узнать о национальных праздниках и фольклоре, смастерить своими руками традиционные народные поделки, услышать иностранную речь носителей языка, выучить новые для себя слова и фразы. 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65598374"/>
                  </a:ext>
                </a:extLst>
              </a:tr>
              <a:tr h="89492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Внеклассное</a:t>
                      </a:r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мероприятие </a:t>
                      </a: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tt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“Бер очрашу-бер гомер”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tt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100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500" marR="63500" marT="63500" marB="635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13 марта на базе МБОУ</a:t>
                      </a:r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«</a:t>
                      </a:r>
                      <a:r>
                        <a:rPr lang="ru-RU" sz="1200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Большекибячинская</a:t>
                      </a:r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СОШ»</a:t>
                      </a: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 состоялась встреча с редактором новостной службы радио «Булгар”, автором книг «Х</a:t>
                      </a:r>
                      <a:r>
                        <a:rPr lang="tt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ә</a:t>
                      </a: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тер </a:t>
                      </a:r>
                      <a:r>
                        <a:rPr lang="ru-RU" sz="12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китабы</a:t>
                      </a: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”, “</a:t>
                      </a:r>
                      <a:r>
                        <a:rPr lang="ru-RU" sz="12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Эчәр</a:t>
                      </a: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2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суым</a:t>
                      </a: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2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синдә</a:t>
                      </a: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, </a:t>
                      </a:r>
                      <a:r>
                        <a:rPr lang="ru-RU" sz="12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Кибәчем</a:t>
                      </a: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!”,   кандидатом филологических наук </a:t>
                      </a:r>
                      <a:r>
                        <a:rPr lang="ru-RU" sz="12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Шарафиевой</a:t>
                      </a: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 Л.Р . </a:t>
                      </a:r>
                      <a:r>
                        <a:rPr lang="ru-RU" sz="12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Люция</a:t>
                      </a: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2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Рафаэловна</a:t>
                      </a: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 рассказала о своем детстве, студенческих годах, творчестве. Вечер сопровождался концертными номерами.  </a:t>
                      </a:r>
                      <a:endParaRPr lang="ru-RU" sz="12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05132087"/>
                  </a:ext>
                </a:extLst>
              </a:tr>
              <a:tr h="89492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Республиканская </a:t>
                      </a:r>
                      <a:r>
                        <a:rPr lang="ru-R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НПК  школьников </a:t>
                      </a:r>
                      <a:r>
                        <a:rPr lang="ru-R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им.</a:t>
                      </a:r>
                      <a:r>
                        <a:rPr lang="ru-RU" sz="12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А. Каримуллина</a:t>
                      </a:r>
                      <a:endParaRPr lang="ru-R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79</a:t>
                      </a:r>
                      <a:endParaRPr lang="ru-R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0" marR="63500" marT="63500" marB="635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25 марта была проведена VI республиканская научно-практическая конференция </a:t>
                      </a:r>
                      <a:r>
                        <a:rPr lang="ru-RU" sz="1200" kern="12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им.А.Каримуллина</a:t>
                      </a:r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. В этом году конференция впервые прошла в дистанционном формате. В рамках конференции было заслушано 79 работ, прошедших во второй тур. В оценке работ приняли участие ученые  Института языка, литературы  и искусства имени </a:t>
                      </a:r>
                      <a:r>
                        <a:rPr lang="ru-RU" sz="1200" kern="12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Г.Ибрагимова</a:t>
                      </a:r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Академии Наук РТ и  Казанского федерального университета.</a:t>
                      </a:r>
                      <a:endParaRPr lang="ru-RU" sz="1200" kern="1200" dirty="0" smtClean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07880080"/>
                  </a:ext>
                </a:extLst>
              </a:tr>
              <a:tr h="87721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Праздничный</a:t>
                      </a:r>
                      <a:r>
                        <a:rPr lang="ru-RU" sz="12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концерт к 8 марту</a:t>
                      </a:r>
                      <a:endParaRPr lang="ru-R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365</a:t>
                      </a:r>
                      <a:endParaRPr lang="ru-R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 марта в районном доме культуры по инициативе Главы района </a:t>
                      </a:r>
                      <a:r>
                        <a:rPr lang="ru-RU" sz="12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Минниханова</a:t>
                      </a:r>
                      <a:r>
                        <a:rPr lang="ru-R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Раиса </a:t>
                      </a:r>
                      <a:r>
                        <a:rPr lang="ru-RU" sz="12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Нургалиевича</a:t>
                      </a:r>
                      <a:r>
                        <a:rPr lang="ru-R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состоялся праздничный</a:t>
                      </a:r>
                      <a:r>
                        <a:rPr lang="ru-RU" sz="12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концерт, посвященный 8 марта. Это событие также было приурочено и  Году родных языков и народного единства, где среди  почетных гостей были и учителя родных языков. </a:t>
                      </a:r>
                      <a:endParaRPr lang="ru-R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3736595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0397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4379" y="417528"/>
            <a:ext cx="6132643" cy="349548"/>
          </a:xfrm>
        </p:spPr>
        <p:txBody>
          <a:bodyPr>
            <a:noAutofit/>
          </a:bodyPr>
          <a:lstStyle/>
          <a:p>
            <a:pPr algn="ctr"/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ФОТОРЕПОРТАЖ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2</a:t>
            </a:fld>
            <a:endParaRPr lang="ru-RU"/>
          </a:p>
        </p:txBody>
      </p:sp>
      <p:sp>
        <p:nvSpPr>
          <p:cNvPr id="9" name="Объект 3"/>
          <p:cNvSpPr txBox="1">
            <a:spLocks/>
          </p:cNvSpPr>
          <p:nvPr/>
        </p:nvSpPr>
        <p:spPr>
          <a:xfrm>
            <a:off x="5436096" y="1625149"/>
            <a:ext cx="2962672" cy="165963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 dirty="0"/>
          </a:p>
        </p:txBody>
      </p:sp>
      <p:graphicFrame>
        <p:nvGraphicFramePr>
          <p:cNvPr id="15" name="Таблица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56648554"/>
              </p:ext>
            </p:extLst>
          </p:nvPr>
        </p:nvGraphicFramePr>
        <p:xfrm>
          <a:off x="179512" y="1432675"/>
          <a:ext cx="8784975" cy="516467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28325">
                  <a:extLst>
                    <a:ext uri="{9D8B030D-6E8A-4147-A177-3AD203B41FA5}">
                      <a16:colId xmlns:a16="http://schemas.microsoft.com/office/drawing/2014/main" val="3942573181"/>
                    </a:ext>
                  </a:extLst>
                </a:gridCol>
                <a:gridCol w="2928325">
                  <a:extLst>
                    <a:ext uri="{9D8B030D-6E8A-4147-A177-3AD203B41FA5}">
                      <a16:colId xmlns:a16="http://schemas.microsoft.com/office/drawing/2014/main" val="3292023358"/>
                    </a:ext>
                  </a:extLst>
                </a:gridCol>
                <a:gridCol w="2928325">
                  <a:extLst>
                    <a:ext uri="{9D8B030D-6E8A-4147-A177-3AD203B41FA5}">
                      <a16:colId xmlns:a16="http://schemas.microsoft.com/office/drawing/2014/main" val="1467201101"/>
                    </a:ext>
                  </a:extLst>
                </a:gridCol>
              </a:tblGrid>
              <a:tr h="1291169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007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93521896"/>
                  </a:ext>
                </a:extLst>
              </a:tr>
              <a:tr h="1291169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5725888"/>
                  </a:ext>
                </a:extLst>
              </a:tr>
              <a:tr h="1291169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007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12212867"/>
                  </a:ext>
                </a:extLst>
              </a:tr>
              <a:tr h="1291169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69892489"/>
                  </a:ext>
                </a:extLst>
              </a:tr>
            </a:tbl>
          </a:graphicData>
        </a:graphic>
      </p:graphicFrame>
      <p:pic>
        <p:nvPicPr>
          <p:cNvPr id="16" name="Рисунок 15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456360" y="82536"/>
            <a:ext cx="2589387" cy="112968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390" y="1432543"/>
            <a:ext cx="2350495" cy="1556822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765" b="8869"/>
          <a:stretch/>
        </p:blipFill>
        <p:spPr>
          <a:xfrm>
            <a:off x="2856093" y="3018054"/>
            <a:ext cx="3431811" cy="234762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14" r="5923"/>
          <a:stretch/>
        </p:blipFill>
        <p:spPr>
          <a:xfrm>
            <a:off x="4571999" y="1446247"/>
            <a:ext cx="2391211" cy="1515709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395" y="5351587"/>
            <a:ext cx="2945015" cy="1490538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395" y="3089710"/>
            <a:ext cx="2848009" cy="2168553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99"/>
          <a:stretch/>
        </p:blipFill>
        <p:spPr>
          <a:xfrm>
            <a:off x="6315908" y="2998934"/>
            <a:ext cx="2748216" cy="2158258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7271" y="1446247"/>
            <a:ext cx="2057490" cy="1543118"/>
          </a:xfrm>
          <a:prstGeom prst="rect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0448" y="1438188"/>
            <a:ext cx="2050982" cy="1538237"/>
          </a:xfrm>
          <a:prstGeom prst="rect">
            <a:avLst/>
          </a:prstGeom>
        </p:spPr>
      </p:pic>
      <p:pic>
        <p:nvPicPr>
          <p:cNvPr id="23" name="Рисунок 22"/>
          <p:cNvPicPr>
            <a:picLocks noChangeAspect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82" t="28801" r="6008" b="14843"/>
          <a:stretch/>
        </p:blipFill>
        <p:spPr>
          <a:xfrm>
            <a:off x="6158340" y="5258263"/>
            <a:ext cx="2889571" cy="1540917"/>
          </a:xfrm>
          <a:prstGeom prst="rect">
            <a:avLst/>
          </a:prstGeom>
        </p:spPr>
      </p:pic>
      <p:pic>
        <p:nvPicPr>
          <p:cNvPr id="28" name="Рисунок 27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4512" y="5347088"/>
            <a:ext cx="3035781" cy="14707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2040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52" b="7502"/>
          <a:stretch/>
        </p:blipFill>
        <p:spPr>
          <a:xfrm>
            <a:off x="34672" y="5085184"/>
            <a:ext cx="2243459" cy="1665114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4854" r="10849" b="7457"/>
          <a:stretch/>
        </p:blipFill>
        <p:spPr>
          <a:xfrm>
            <a:off x="72060" y="1563756"/>
            <a:ext cx="2195684" cy="1697129"/>
          </a:xfrm>
          <a:prstGeom prst="rect">
            <a:avLst/>
          </a:prstGeom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272339" y="-116347"/>
            <a:ext cx="4696957" cy="6741368"/>
          </a:xfrm>
        </p:spPr>
        <p:txBody>
          <a:bodyPr/>
          <a:lstStyle/>
          <a:p>
            <a:pPr marL="0" lvl="0" indent="0" algn="just">
              <a:buNone/>
            </a:pPr>
            <a:r>
              <a:rPr lang="ru-RU" sz="1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Сабинский муниципальный район</a:t>
            </a:r>
          </a:p>
          <a:p>
            <a:pPr marL="0" lvl="0" indent="0" algn="just">
              <a:buNone/>
            </a:pP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6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марта в районном доме культуры по инициативе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главы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района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Минниханова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Р.Н.  состоялся праздничный концерт, посвященный 8 марта. Это событие также было приурочено и  Году родных языков и народного единства, где среди  почетных гостей были и учителя родных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языков </a:t>
            </a:r>
            <a:endParaRPr lang="ru-RU" sz="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just">
              <a:buNone/>
            </a:pP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0" lvl="0" indent="0" algn="just">
              <a:buNone/>
            </a:pPr>
            <a:r>
              <a:rPr lang="ru-RU" sz="1400" kern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5 марта на базе МБОУ «</a:t>
            </a:r>
            <a:r>
              <a:rPr lang="ru-RU" sz="1400" kern="12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Шеморданский</a:t>
            </a:r>
            <a:r>
              <a:rPr lang="ru-RU" sz="1400" kern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лицей» прошел II      Республиканский </a:t>
            </a:r>
            <a:r>
              <a:rPr lang="ru-RU" sz="14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фестиваль «Калейдоскоп культур</a:t>
            </a:r>
            <a:r>
              <a:rPr lang="ru-RU" sz="1400" kern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».</a:t>
            </a:r>
            <a:r>
              <a:rPr lang="ru-RU" sz="14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 фестивале участвовали обучающиеся и педагоги образовательных организаций Республики Татарстан, иностранные студенты и преподаватели Института филологии и межкультурных коммуникаций ФГАОУ ВО «Казанский (Приволжский) федеральный университет». </a:t>
            </a:r>
            <a:endParaRPr lang="ru-RU" sz="14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13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марта на базе МБОУ «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Большекибячинская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СОШ» состоялась встреча с редактором новостной службы радио «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Булгар»,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автором книг «Х</a:t>
            </a:r>
            <a:r>
              <a:rPr lang="tt-RU" sz="1400" dirty="0">
                <a:latin typeface="Times New Roman" pitchFamily="18" charset="0"/>
                <a:cs typeface="Times New Roman" pitchFamily="18" charset="0"/>
              </a:rPr>
              <a:t>ә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тер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китабы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», «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Эчәр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суым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синдә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Кибәчем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!»,  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кандидатом филологических наук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Шарафиевой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Л.Р.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Люция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Рафаэловна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рассказала о своем детстве, студенческих годах, творчестве. Вечер сопровождался концертными номерами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 algn="just">
              <a:buNone/>
            </a:pP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1400" kern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25 марта была проведена VI республиканская научно-практическая конференция </a:t>
            </a:r>
            <a:r>
              <a:rPr lang="ru-RU" sz="1400" kern="12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им.А.Каримуллина</a:t>
            </a:r>
            <a:r>
              <a:rPr lang="ru-RU" sz="1400" kern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В этом году конференция впервые прошла в дистанционном формате. В рамках конференции было заслушано 79 работ, прошедших во второй тур. В оценке работ приняли участие ученые  Института языка, литературы  и искусства имени </a:t>
            </a:r>
            <a:r>
              <a:rPr lang="ru-RU" sz="1400" kern="12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Г.Ибрагимова</a:t>
            </a:r>
            <a:r>
              <a:rPr lang="ru-RU" sz="1400" kern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Академии Наук РТ и  Казанского федерального университета</a:t>
            </a:r>
            <a:r>
              <a:rPr lang="ru-RU" sz="1400" kern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>
              <a:buFontTx/>
              <a:buChar char="-"/>
            </a:pP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FontTx/>
              <a:buChar char="-"/>
            </a:pPr>
            <a:endParaRPr lang="ru-RU" sz="1400" kern="1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FontTx/>
              <a:buChar char="-"/>
            </a:pPr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pPr lvl="0" algn="just">
              <a:buFontTx/>
              <a:buChar char="-"/>
            </a:pPr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endPara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Встреча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с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редактором новостной службы радио «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Булгар», автором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книг «Х</a:t>
            </a:r>
            <a:r>
              <a:rPr lang="tt-RU" sz="1400" dirty="0">
                <a:latin typeface="Times New Roman" pitchFamily="18" charset="0"/>
                <a:cs typeface="Times New Roman" pitchFamily="18" charset="0"/>
              </a:rPr>
              <a:t>ә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тер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китабы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»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, «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Эчәр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суым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синдә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Кибәчем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!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»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,  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кандидатом филологических наук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Шарафиевой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Л.Р . 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B76DC92-F0E3-4A19-8A13-8354C9C20A4B}" type="slidenum">
              <a:rPr lang="ru-RU" smtClean="0"/>
              <a:pPr>
                <a:defRPr/>
              </a:pPr>
              <a:t>3</a:t>
            </a:fld>
            <a:endParaRPr lang="ru-RU"/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379" t="12505" r="9417"/>
          <a:stretch/>
        </p:blipFill>
        <p:spPr>
          <a:xfrm>
            <a:off x="6924821" y="3185020"/>
            <a:ext cx="2166342" cy="1570280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404" r="13865"/>
          <a:stretch/>
        </p:blipFill>
        <p:spPr>
          <a:xfrm>
            <a:off x="34672" y="3332640"/>
            <a:ext cx="2237666" cy="1666577"/>
          </a:xfrm>
          <a:prstGeom prst="rect">
            <a:avLst/>
          </a:prstGeom>
        </p:spPr>
      </p:pic>
      <p:sp>
        <p:nvSpPr>
          <p:cNvPr id="6" name="AutoShape 2" descr="blob:https://web.whatsapp.com/db51f631-78e7-4f4d-b803-a0212653b365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54" t="17164" r="6660" b="24096"/>
          <a:stretch/>
        </p:blipFill>
        <p:spPr>
          <a:xfrm>
            <a:off x="6901905" y="1572661"/>
            <a:ext cx="2189257" cy="1466964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765" b="8869"/>
          <a:stretch/>
        </p:blipFill>
        <p:spPr>
          <a:xfrm>
            <a:off x="6901905" y="7937"/>
            <a:ext cx="2174702" cy="1419330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224" y="-5166"/>
            <a:ext cx="2208116" cy="1462519"/>
          </a:xfrm>
          <a:prstGeom prst="rect">
            <a:avLst/>
          </a:prstGeom>
        </p:spPr>
      </p:pic>
      <p:sp>
        <p:nvSpPr>
          <p:cNvPr id="9" name="AutoShape 4" descr="blob:https://web.whatsapp.com/6c611dfc-bc0c-47ff-a643-f7b8df7e5ed1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" name="AutoShape 6" descr="blob:https://web.whatsapp.com/2557ad6e-53d7-4e87-b9bf-5d58e5587b21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5" name="Рисунок 14"/>
          <p:cNvPicPr>
            <a:picLocks noChangeAspect="1"/>
          </p:cNvPicPr>
          <p:nvPr/>
        </p:nvPicPr>
        <p:blipFill rotWithShape="1">
          <a:blip r:embed="rId10"/>
          <a:srcRect l="23784" t="16666" r="19667" b="20720"/>
          <a:stretch/>
        </p:blipFill>
        <p:spPr>
          <a:xfrm>
            <a:off x="6924821" y="4869281"/>
            <a:ext cx="2166341" cy="17990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9836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83252"/>
            <a:ext cx="6500826" cy="493564"/>
          </a:xfrm>
        </p:spPr>
        <p:txBody>
          <a:bodyPr>
            <a:noAutofit/>
          </a:bodyPr>
          <a:lstStyle/>
          <a:p>
            <a:pPr algn="ctr"/>
            <a:r>
              <a:rPr lang="ru-RU" sz="1600" dirty="0"/>
              <a:t/>
            </a:r>
            <a:br>
              <a:rPr lang="ru-RU" sz="1600" dirty="0"/>
            </a:br>
            <a:r>
              <a:rPr lang="ru-RU" sz="1600" dirty="0"/>
              <a:t/>
            </a:r>
            <a:br>
              <a:rPr lang="ru-RU" sz="1600" dirty="0"/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Мероприятия</a:t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Сабинского муниципального района запланированные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в рамках Года родных языков и народного единства на </a:t>
            </a:r>
            <a:r>
              <a:rPr lang="ru-RU" sz="20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i="1" u="sng" dirty="0" smtClean="0">
                <a:latin typeface="Times New Roman" pitchFamily="18" charset="0"/>
                <a:cs typeface="Times New Roman" pitchFamily="18" charset="0"/>
              </a:rPr>
              <a:t>апрель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2021 года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4</a:t>
            </a:fld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500826" y="142852"/>
            <a:ext cx="2454045" cy="1070634"/>
          </a:xfrm>
          <a:prstGeom prst="rect">
            <a:avLst/>
          </a:prstGeom>
        </p:spPr>
      </p:pic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29937430"/>
              </p:ext>
            </p:extLst>
          </p:nvPr>
        </p:nvGraphicFramePr>
        <p:xfrm>
          <a:off x="428596" y="1643050"/>
          <a:ext cx="8247860" cy="4722825"/>
        </p:xfrm>
        <a:graphic>
          <a:graphicData uri="http://schemas.openxmlformats.org/drawingml/2006/table">
            <a:tbl>
              <a:tblPr firstRow="1" firstCol="1" bandRow="1"/>
              <a:tblGrid>
                <a:gridCol w="1047060">
                  <a:extLst>
                    <a:ext uri="{9D8B030D-6E8A-4147-A177-3AD203B41FA5}">
                      <a16:colId xmlns:a16="http://schemas.microsoft.com/office/drawing/2014/main" val="4263517927"/>
                    </a:ext>
                  </a:extLst>
                </a:gridCol>
                <a:gridCol w="2448272">
                  <a:extLst>
                    <a:ext uri="{9D8B030D-6E8A-4147-A177-3AD203B41FA5}">
                      <a16:colId xmlns:a16="http://schemas.microsoft.com/office/drawing/2014/main" val="97294494"/>
                    </a:ext>
                  </a:extLst>
                </a:gridCol>
                <a:gridCol w="1368152">
                  <a:extLst>
                    <a:ext uri="{9D8B030D-6E8A-4147-A177-3AD203B41FA5}">
                      <a16:colId xmlns:a16="http://schemas.microsoft.com/office/drawing/2014/main" val="3239467607"/>
                    </a:ext>
                  </a:extLst>
                </a:gridCol>
                <a:gridCol w="3384376">
                  <a:extLst>
                    <a:ext uri="{9D8B030D-6E8A-4147-A177-3AD203B41FA5}">
                      <a16:colId xmlns:a16="http://schemas.microsoft.com/office/drawing/2014/main" val="1022173367"/>
                    </a:ext>
                  </a:extLst>
                </a:gridCol>
              </a:tblGrid>
              <a:tr h="54973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t-RU" sz="1400" b="1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МО</a:t>
                      </a:r>
                      <a:endParaRPr lang="ru-RU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t-RU" sz="1400" b="1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Наименование мероприятия</a:t>
                      </a:r>
                      <a:endParaRPr lang="ru-RU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t-RU" sz="1400" b="1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Количество участников</a:t>
                      </a:r>
                      <a:endParaRPr lang="ru-RU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Информация</a:t>
                      </a:r>
                      <a:r>
                        <a:rPr lang="ru-RU" sz="1400" b="1" baseline="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о мероприятии</a:t>
                      </a:r>
                      <a:endParaRPr lang="ru-RU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11141137"/>
                  </a:ext>
                </a:extLst>
              </a:tr>
              <a:tr h="1098923">
                <a:tc rowSpan="4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t-RU" sz="14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Сабинский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Муниципальный творческий  конкурс “</a:t>
                      </a:r>
                      <a:r>
                        <a:rPr lang="ru-RU" sz="1400" dirty="0" err="1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Габдулла</a:t>
                      </a: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Тукай в литературе и искусстве” 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tt-RU" sz="14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1-20.04.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tt-RU" sz="14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2021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500" marR="63500" marT="63500" marB="635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Муниципальный творческий  конкурс </a:t>
                      </a:r>
                      <a:r>
                        <a:rPr lang="tt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среди учащихся 1-11 классов, приуроченный ко дню рождения великого татарского поэта </a:t>
                      </a:r>
                      <a:r>
                        <a:rPr lang="ru-RU" sz="1400" dirty="0" err="1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Г.Тукая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65598374"/>
                  </a:ext>
                </a:extLst>
              </a:tr>
              <a:tr h="131604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Смотр-конкурс «Кукольный театр своими руками» 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tt-RU" sz="14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29.03.-26.04.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tt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2021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500" marR="63500" marT="63500" marB="635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Смотр-конкурс «Кукольный театр своими руками» по мотивам татарских сказок, произведений, мультфильмов среди педагогов ДОУ Сабинского муниципального района.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05132087"/>
                  </a:ext>
                </a:extLst>
              </a:tr>
              <a:tr h="90044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Флешмоб</a:t>
                      </a:r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«</a:t>
                      </a:r>
                      <a:r>
                        <a:rPr lang="ru-RU" sz="14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Яздан</a:t>
                      </a:r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аерып</a:t>
                      </a:r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булмый</a:t>
                      </a:r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Тукайны</a:t>
                      </a:r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»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26.04. </a:t>
                      </a:r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2021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0" marR="63500" marT="63500" marB="635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</a:t>
                      </a:r>
                      <a:r>
                        <a:rPr lang="ru-RU" sz="14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Флешмоб</a:t>
                      </a:r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посвященный ко дню рождения</a:t>
                      </a:r>
                      <a:r>
                        <a:rPr lang="ru-RU" sz="14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Тукая, среди </a:t>
                      </a:r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ОО и ДОУ Сабинского муниципального района РТ</a:t>
                      </a:r>
                      <a:endParaRPr lang="ru-RU" sz="1400" baseline="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07880080"/>
                  </a:ext>
                </a:extLst>
              </a:tr>
              <a:tr h="85767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Семинар-практикум “Ярмарка библиотечных идей” 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</a:t>
                      </a:r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22.04.2021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  </a:t>
                      </a:r>
                      <a:r>
                        <a:rPr lang="ru-RU" sz="140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Муниципальный</a:t>
                      </a:r>
                      <a:r>
                        <a:rPr lang="ru-RU" sz="1400" kern="1200" baseline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kern="1200" baseline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семинар</a:t>
                      </a:r>
                      <a:r>
                        <a:rPr lang="ru-RU" sz="140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школьных библиотекарей. 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3736595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31498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Оформление по умолчанию">
  <a:themeElements>
    <a:clrScheme name="1_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2_Оформление по умолчанию">
  <a:themeElements>
    <a:clrScheme name="1_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шаблон</Template>
  <TotalTime>8265</TotalTime>
  <Words>657</Words>
  <Application>Microsoft Office PowerPoint</Application>
  <PresentationFormat>Экран (4:3)</PresentationFormat>
  <Paragraphs>90</Paragraphs>
  <Slides>4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4</vt:i4>
      </vt:variant>
    </vt:vector>
  </HeadingPairs>
  <TitlesOfParts>
    <vt:vector size="9" baseType="lpstr">
      <vt:lpstr>Arial</vt:lpstr>
      <vt:lpstr>Calibri</vt:lpstr>
      <vt:lpstr>Times New Roman</vt:lpstr>
      <vt:lpstr>1_Оформление по умолчанию</vt:lpstr>
      <vt:lpstr>2_Оформление по умолчанию</vt:lpstr>
      <vt:lpstr>Презентация PowerPoint</vt:lpstr>
      <vt:lpstr>ФОТОРЕПОРТАЖ</vt:lpstr>
      <vt:lpstr>Презентация PowerPoint</vt:lpstr>
      <vt:lpstr>  Мероприятия  Сабинского муниципального района запланированные в рамках Года родных языков и народного единства на  апрель 2021 года</vt:lpstr>
    </vt:vector>
  </TitlesOfParts>
  <Company>*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Информация по Сабинскому району</dc:title>
  <dc:creator>user15</dc:creator>
  <cp:lastModifiedBy>education</cp:lastModifiedBy>
  <cp:revision>624</cp:revision>
  <cp:lastPrinted>2018-06-25T11:57:30Z</cp:lastPrinted>
  <dcterms:created xsi:type="dcterms:W3CDTF">2013-07-10T19:02:58Z</dcterms:created>
  <dcterms:modified xsi:type="dcterms:W3CDTF">2021-03-26T15:04:35Z</dcterms:modified>
</cp:coreProperties>
</file>